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6" r:id="rId4"/>
    <p:sldId id="267" r:id="rId5"/>
    <p:sldId id="308" r:id="rId6"/>
    <p:sldId id="309" r:id="rId7"/>
    <p:sldId id="310" r:id="rId8"/>
    <p:sldId id="304" r:id="rId9"/>
    <p:sldId id="305" r:id="rId10"/>
    <p:sldId id="311" r:id="rId11"/>
    <p:sldId id="312" r:id="rId12"/>
    <p:sldId id="306" r:id="rId13"/>
    <p:sldId id="313" r:id="rId14"/>
    <p:sldId id="262" r:id="rId15"/>
    <p:sldId id="260" r:id="rId1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55EB11-4284-4D48-B552-FC9ABA77E997}" v="854" dt="2026-08-24T15:09:05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60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ta Póczos" userId="8a7630c6f3696a11" providerId="LiveId" clId="{CEF12C83-260E-4C56-8154-3AAC291EC337}"/>
    <pc:docChg chg="undo custSel addSld delSld modSld">
      <pc:chgData name="Rita Póczos" userId="8a7630c6f3696a11" providerId="LiveId" clId="{CEF12C83-260E-4C56-8154-3AAC291EC337}" dt="2026-08-24T15:09:05.848" v="1870"/>
      <pc:docMkLst>
        <pc:docMk/>
      </pc:docMkLst>
      <pc:sldChg chg="del">
        <pc:chgData name="Rita Póczos" userId="8a7630c6f3696a11" providerId="LiveId" clId="{CEF12C83-260E-4C56-8154-3AAC291EC337}" dt="2026-08-24T14:43:18.441" v="1697" actId="47"/>
        <pc:sldMkLst>
          <pc:docMk/>
          <pc:sldMk cId="0" sldId="264"/>
        </pc:sldMkLst>
      </pc:sldChg>
      <pc:sldChg chg="del">
        <pc:chgData name="Rita Póczos" userId="8a7630c6f3696a11" providerId="LiveId" clId="{CEF12C83-260E-4C56-8154-3AAC291EC337}" dt="2026-08-24T14:43:16.347" v="1696" actId="47"/>
        <pc:sldMkLst>
          <pc:docMk/>
          <pc:sldMk cId="828804662" sldId="265"/>
        </pc:sldMkLst>
      </pc:sldChg>
      <pc:sldChg chg="modSp mod addAnim delAnim modAnim">
        <pc:chgData name="Rita Póczos" userId="8a7630c6f3696a11" providerId="LiveId" clId="{CEF12C83-260E-4C56-8154-3AAC291EC337}" dt="2026-08-24T14:54:05.956" v="1741"/>
        <pc:sldMkLst>
          <pc:docMk/>
          <pc:sldMk cId="3288925467" sldId="267"/>
        </pc:sldMkLst>
        <pc:spChg chg="mod">
          <ac:chgData name="Rita Póczos" userId="8a7630c6f3696a11" providerId="LiveId" clId="{CEF12C83-260E-4C56-8154-3AAC291EC337}" dt="2026-08-24T13:03:12.595" v="389" actId="20577"/>
          <ac:spMkLst>
            <pc:docMk/>
            <pc:sldMk cId="3288925467" sldId="267"/>
            <ac:spMk id="4" creationId="{1F647CA0-F0D0-AD87-B4B1-D25305FD9F5F}"/>
          </ac:spMkLst>
        </pc:spChg>
      </pc:sldChg>
      <pc:sldChg chg="add del">
        <pc:chgData name="Rita Póczos" userId="8a7630c6f3696a11" providerId="LiveId" clId="{CEF12C83-260E-4C56-8154-3AAC291EC337}" dt="2026-08-24T13:08:20.785" v="573" actId="47"/>
        <pc:sldMkLst>
          <pc:docMk/>
          <pc:sldMk cId="0" sldId="300"/>
        </pc:sldMkLst>
      </pc:sldChg>
      <pc:sldChg chg="add del">
        <pc:chgData name="Rita Póczos" userId="8a7630c6f3696a11" providerId="LiveId" clId="{CEF12C83-260E-4C56-8154-3AAC291EC337}" dt="2026-08-24T13:08:24.497" v="574" actId="47"/>
        <pc:sldMkLst>
          <pc:docMk/>
          <pc:sldMk cId="0" sldId="301"/>
        </pc:sldMkLst>
      </pc:sldChg>
      <pc:sldChg chg="add del">
        <pc:chgData name="Rita Póczos" userId="8a7630c6f3696a11" providerId="LiveId" clId="{CEF12C83-260E-4C56-8154-3AAC291EC337}" dt="2026-08-24T13:08:27.393" v="575" actId="47"/>
        <pc:sldMkLst>
          <pc:docMk/>
          <pc:sldMk cId="0" sldId="302"/>
        </pc:sldMkLst>
      </pc:sldChg>
      <pc:sldChg chg="add del">
        <pc:chgData name="Rita Póczos" userId="8a7630c6f3696a11" providerId="LiveId" clId="{CEF12C83-260E-4C56-8154-3AAC291EC337}" dt="2026-08-24T13:37:07.175" v="705" actId="47"/>
        <pc:sldMkLst>
          <pc:docMk/>
          <pc:sldMk cId="0" sldId="303"/>
        </pc:sldMkLst>
      </pc:sldChg>
      <pc:sldChg chg="addSp modSp add mod modAnim">
        <pc:chgData name="Rita Póczos" userId="8a7630c6f3696a11" providerId="LiveId" clId="{CEF12C83-260E-4C56-8154-3AAC291EC337}" dt="2026-08-24T14:47:19.979" v="1718"/>
        <pc:sldMkLst>
          <pc:docMk/>
          <pc:sldMk cId="0" sldId="304"/>
        </pc:sldMkLst>
        <pc:spChg chg="mod">
          <ac:chgData name="Rita Póczos" userId="8a7630c6f3696a11" providerId="LiveId" clId="{CEF12C83-260E-4C56-8154-3AAC291EC337}" dt="2026-08-24T14:46:56.611" v="1715" actId="114"/>
          <ac:spMkLst>
            <pc:docMk/>
            <pc:sldMk cId="0" sldId="304"/>
            <ac:spMk id="4" creationId="{00000000-0000-0000-0000-000000000000}"/>
          </ac:spMkLst>
        </pc:spChg>
        <pc:picChg chg="add mod">
          <ac:chgData name="Rita Póczos" userId="8a7630c6f3696a11" providerId="LiveId" clId="{CEF12C83-260E-4C56-8154-3AAC291EC337}" dt="2026-08-24T13:40:52.984" v="711" actId="14100"/>
          <ac:picMkLst>
            <pc:docMk/>
            <pc:sldMk cId="0" sldId="304"/>
            <ac:picMk id="5" creationId="{4CC04315-A098-B9E1-46B4-E3CAEF4DF5FB}"/>
          </ac:picMkLst>
        </pc:picChg>
      </pc:sldChg>
      <pc:sldChg chg="addSp modSp add mod addAnim delAnim modAnim">
        <pc:chgData name="Rita Póczos" userId="8a7630c6f3696a11" providerId="LiveId" clId="{CEF12C83-260E-4C56-8154-3AAC291EC337}" dt="2026-08-24T14:56:50.801" v="1745"/>
        <pc:sldMkLst>
          <pc:docMk/>
          <pc:sldMk cId="0" sldId="305"/>
        </pc:sldMkLst>
        <pc:spChg chg="mod">
          <ac:chgData name="Rita Póczos" userId="8a7630c6f3696a11" providerId="LiveId" clId="{CEF12C83-260E-4C56-8154-3AAC291EC337}" dt="2026-08-24T14:47:30.378" v="1719" actId="20577"/>
          <ac:spMkLst>
            <pc:docMk/>
            <pc:sldMk cId="0" sldId="305"/>
            <ac:spMk id="4" creationId="{00000000-0000-0000-0000-000000000000}"/>
          </ac:spMkLst>
        </pc:spChg>
        <pc:picChg chg="add mod">
          <ac:chgData name="Rita Póczos" userId="8a7630c6f3696a11" providerId="LiveId" clId="{CEF12C83-260E-4C56-8154-3AAC291EC337}" dt="2026-08-24T13:49:06.299" v="992" actId="1440"/>
          <ac:picMkLst>
            <pc:docMk/>
            <pc:sldMk cId="0" sldId="305"/>
            <ac:picMk id="5" creationId="{AA4E04FF-2D5A-24DA-3795-5E1BA381ACF8}"/>
          </ac:picMkLst>
        </pc:picChg>
      </pc:sldChg>
      <pc:sldChg chg="addSp delSp modSp add mod modAnim">
        <pc:chgData name="Rita Póczos" userId="8a7630c6f3696a11" providerId="LiveId" clId="{CEF12C83-260E-4C56-8154-3AAC291EC337}" dt="2026-08-24T15:08:05.560" v="1864" actId="20577"/>
        <pc:sldMkLst>
          <pc:docMk/>
          <pc:sldMk cId="0" sldId="306"/>
        </pc:sldMkLst>
        <pc:spChg chg="mod">
          <ac:chgData name="Rita Póczos" userId="8a7630c6f3696a11" providerId="LiveId" clId="{CEF12C83-260E-4C56-8154-3AAC291EC337}" dt="2026-08-24T15:08:05.560" v="1864" actId="20577"/>
          <ac:spMkLst>
            <pc:docMk/>
            <pc:sldMk cId="0" sldId="306"/>
            <ac:spMk id="4" creationId="{00000000-0000-0000-0000-000000000000}"/>
          </ac:spMkLst>
        </pc:spChg>
        <pc:picChg chg="add del mod modCrop">
          <ac:chgData name="Rita Póczos" userId="8a7630c6f3696a11" providerId="LiveId" clId="{CEF12C83-260E-4C56-8154-3AAC291EC337}" dt="2026-08-24T14:40:44.794" v="1627" actId="478"/>
          <ac:picMkLst>
            <pc:docMk/>
            <pc:sldMk cId="0" sldId="306"/>
            <ac:picMk id="5" creationId="{BDD6A83B-AFF8-0BD2-6848-BC28E9B07914}"/>
          </ac:picMkLst>
        </pc:picChg>
        <pc:picChg chg="add mod">
          <ac:chgData name="Rita Póczos" userId="8a7630c6f3696a11" providerId="LiveId" clId="{CEF12C83-260E-4C56-8154-3AAC291EC337}" dt="2026-08-24T14:41:27.219" v="1634" actId="1440"/>
          <ac:picMkLst>
            <pc:docMk/>
            <pc:sldMk cId="0" sldId="306"/>
            <ac:picMk id="7" creationId="{7582DE1A-982A-B535-893D-D88896F02A0D}"/>
          </ac:picMkLst>
        </pc:picChg>
      </pc:sldChg>
      <pc:sldChg chg="add del">
        <pc:chgData name="Rita Póczos" userId="8a7630c6f3696a11" providerId="LiveId" clId="{CEF12C83-260E-4C56-8154-3AAC291EC337}" dt="2026-08-24T14:43:12.527" v="1695" actId="47"/>
        <pc:sldMkLst>
          <pc:docMk/>
          <pc:sldMk cId="0" sldId="307"/>
        </pc:sldMkLst>
      </pc:sldChg>
      <pc:sldChg chg="modSp add addAnim delAnim modAnim">
        <pc:chgData name="Rita Póczos" userId="8a7630c6f3696a11" providerId="LiveId" clId="{CEF12C83-260E-4C56-8154-3AAC291EC337}" dt="2026-08-24T14:45:22.366" v="1705"/>
        <pc:sldMkLst>
          <pc:docMk/>
          <pc:sldMk cId="1321393619" sldId="308"/>
        </pc:sldMkLst>
        <pc:spChg chg="mod">
          <ac:chgData name="Rita Póczos" userId="8a7630c6f3696a11" providerId="LiveId" clId="{CEF12C83-260E-4C56-8154-3AAC291EC337}" dt="2026-08-24T13:06:33.322" v="488" actId="6549"/>
          <ac:spMkLst>
            <pc:docMk/>
            <pc:sldMk cId="1321393619" sldId="308"/>
            <ac:spMk id="4" creationId="{CB29E1A7-9953-50BF-3C1A-8E6B16BF28D7}"/>
          </ac:spMkLst>
        </pc:spChg>
      </pc:sldChg>
      <pc:sldChg chg="modSp add modAnim">
        <pc:chgData name="Rita Póczos" userId="8a7630c6f3696a11" providerId="LiveId" clId="{CEF12C83-260E-4C56-8154-3AAC291EC337}" dt="2026-08-24T14:45:47.474" v="1709"/>
        <pc:sldMkLst>
          <pc:docMk/>
          <pc:sldMk cId="4135899613" sldId="309"/>
        </pc:sldMkLst>
        <pc:spChg chg="mod">
          <ac:chgData name="Rita Póczos" userId="8a7630c6f3696a11" providerId="LiveId" clId="{CEF12C83-260E-4C56-8154-3AAC291EC337}" dt="2026-08-24T13:07:54.863" v="572" actId="20577"/>
          <ac:spMkLst>
            <pc:docMk/>
            <pc:sldMk cId="4135899613" sldId="309"/>
            <ac:spMk id="4" creationId="{8DDD2554-5820-1375-8366-B58D974EA540}"/>
          </ac:spMkLst>
        </pc:spChg>
      </pc:sldChg>
      <pc:sldChg chg="addSp delSp modSp add mod addAnim delAnim modAnim">
        <pc:chgData name="Rita Póczos" userId="8a7630c6f3696a11" providerId="LiveId" clId="{CEF12C83-260E-4C56-8154-3AAC291EC337}" dt="2026-08-24T14:46:29.105" v="1713"/>
        <pc:sldMkLst>
          <pc:docMk/>
          <pc:sldMk cId="2540112555" sldId="310"/>
        </pc:sldMkLst>
        <pc:spChg chg="mod">
          <ac:chgData name="Rita Póczos" userId="8a7630c6f3696a11" providerId="LiveId" clId="{CEF12C83-260E-4C56-8154-3AAC291EC337}" dt="2026-08-24T13:36:53.469" v="704" actId="20577"/>
          <ac:spMkLst>
            <pc:docMk/>
            <pc:sldMk cId="2540112555" sldId="310"/>
            <ac:spMk id="4" creationId="{C67AC156-6139-C073-AD97-ED4D59B30646}"/>
          </ac:spMkLst>
        </pc:spChg>
        <pc:picChg chg="del">
          <ac:chgData name="Rita Póczos" userId="8a7630c6f3696a11" providerId="LiveId" clId="{CEF12C83-260E-4C56-8154-3AAC291EC337}" dt="2026-08-24T13:09:01.774" v="591" actId="478"/>
          <ac:picMkLst>
            <pc:docMk/>
            <pc:sldMk cId="2540112555" sldId="310"/>
            <ac:picMk id="5" creationId="{A9191402-6706-C835-81EB-AF1D2E47E8B1}"/>
          </ac:picMkLst>
        </pc:picChg>
        <pc:picChg chg="add mod">
          <ac:chgData name="Rita Póczos" userId="8a7630c6f3696a11" providerId="LiveId" clId="{CEF12C83-260E-4C56-8154-3AAC291EC337}" dt="2026-08-24T13:13:06.561" v="596" actId="1076"/>
          <ac:picMkLst>
            <pc:docMk/>
            <pc:sldMk cId="2540112555" sldId="310"/>
            <ac:picMk id="6" creationId="{2C10E9FC-3796-6DE0-3186-53CD5B532FCB}"/>
          </ac:picMkLst>
        </pc:picChg>
      </pc:sldChg>
      <pc:sldChg chg="modSp add mod modAnim">
        <pc:chgData name="Rita Póczos" userId="8a7630c6f3696a11" providerId="LiveId" clId="{CEF12C83-260E-4C56-8154-3AAC291EC337}" dt="2026-08-24T15:00:22.199" v="1766" actId="14100"/>
        <pc:sldMkLst>
          <pc:docMk/>
          <pc:sldMk cId="3603477962" sldId="311"/>
        </pc:sldMkLst>
        <pc:spChg chg="mod">
          <ac:chgData name="Rita Póczos" userId="8a7630c6f3696a11" providerId="LiveId" clId="{CEF12C83-260E-4C56-8154-3AAC291EC337}" dt="2026-08-24T15:00:22.199" v="1766" actId="14100"/>
          <ac:spMkLst>
            <pc:docMk/>
            <pc:sldMk cId="3603477962" sldId="311"/>
            <ac:spMk id="4" creationId="{7CAE38D0-0C05-93A7-BBD2-6E469EC8450F}"/>
          </ac:spMkLst>
        </pc:spChg>
      </pc:sldChg>
      <pc:sldChg chg="modSp add modAnim">
        <pc:chgData name="Rita Póczos" userId="8a7630c6f3696a11" providerId="LiveId" clId="{CEF12C83-260E-4C56-8154-3AAC291EC337}" dt="2026-08-24T15:02:37.254" v="1799" actId="20577"/>
        <pc:sldMkLst>
          <pc:docMk/>
          <pc:sldMk cId="3128341811" sldId="312"/>
        </pc:sldMkLst>
        <pc:spChg chg="mod">
          <ac:chgData name="Rita Póczos" userId="8a7630c6f3696a11" providerId="LiveId" clId="{CEF12C83-260E-4C56-8154-3AAC291EC337}" dt="2026-08-24T15:02:37.254" v="1799" actId="20577"/>
          <ac:spMkLst>
            <pc:docMk/>
            <pc:sldMk cId="3128341811" sldId="312"/>
            <ac:spMk id="4" creationId="{DCB47327-43E4-93A9-CB99-D0C78AB81BBB}"/>
          </ac:spMkLst>
        </pc:spChg>
      </pc:sldChg>
      <pc:sldChg chg="add modAnim">
        <pc:chgData name="Rita Póczos" userId="8a7630c6f3696a11" providerId="LiveId" clId="{CEF12C83-260E-4C56-8154-3AAC291EC337}" dt="2026-08-24T15:09:05.848" v="1870"/>
        <pc:sldMkLst>
          <pc:docMk/>
          <pc:sldMk cId="3481523456" sldId="31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429E-D371-46DB-82DF-8D7EA7EB31ED}" type="datetimeFigureOut">
              <a:rPr lang="hu-HU" smtClean="0"/>
              <a:pPr/>
              <a:t>2026. 08. 23.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6A46D-16CB-4FA0-BCC3-92B3D33BEB4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141576" y="1700808"/>
            <a:ext cx="561662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A Veszprémi püspökség adománylevelének forrásértékéhez</a:t>
            </a:r>
          </a:p>
          <a:p>
            <a:endParaRPr lang="hu-HU" sz="3200" b="1" dirty="0">
              <a:solidFill>
                <a:schemeClr val="bg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hu-HU" sz="2800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Póczos Rita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131840" y="5517232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itchFamily="18" charset="0"/>
              </a:rPr>
              <a:t>Miskolc, 2026. augusztus 26.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351550" y="260648"/>
            <a:ext cx="6391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A Veszprémi püspökség adománylevele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351550" y="1052736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Veszprémi püspökség adománylevele</a:t>
            </a:r>
          </a:p>
          <a:p>
            <a:r>
              <a:rPr lang="hu-HU" dirty="0"/>
              <a:t>a Veszprémvölgyi apácamonostor adománylevele</a:t>
            </a:r>
          </a:p>
          <a:p>
            <a:r>
              <a:rPr lang="hu-HU" dirty="0"/>
              <a:t>a </a:t>
            </a:r>
            <a:r>
              <a:rPr lang="hu-HU" dirty="0" err="1"/>
              <a:t>Pannonhalmi</a:t>
            </a:r>
            <a:r>
              <a:rPr lang="hu-HU" dirty="0"/>
              <a:t> apátság alapítólevele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C9F6A9B-2D12-600F-DB1E-177AEBE6B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457" y="2780928"/>
            <a:ext cx="6247086" cy="276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63E980-70BB-2DCC-0816-056EB42F7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AEC7E38E-5A68-2970-8F3E-CD55FCEE9879}"/>
              </a:ext>
            </a:extLst>
          </p:cNvPr>
          <p:cNvSpPr txBox="1"/>
          <p:nvPr/>
        </p:nvSpPr>
        <p:spPr>
          <a:xfrm>
            <a:off x="1351550" y="260648"/>
            <a:ext cx="6391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A Veszprémi püspökség adománylevele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E87BB49-56B0-0603-2B99-D0E62C84EEB6}"/>
              </a:ext>
            </a:extLst>
          </p:cNvPr>
          <p:cNvSpPr txBox="1"/>
          <p:nvPr/>
        </p:nvSpPr>
        <p:spPr>
          <a:xfrm>
            <a:off x="1351550" y="1052736"/>
            <a:ext cx="65527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Tartalma: a Szent Mihály egyháznak tett adományok</a:t>
            </a:r>
          </a:p>
          <a:p>
            <a:endParaRPr lang="hu-HU" dirty="0"/>
          </a:p>
          <a:p>
            <a:r>
              <a:rPr lang="hu-HU" dirty="0"/>
              <a:t>Átiratok:</a:t>
            </a:r>
          </a:p>
          <a:p>
            <a:pPr lvl="1"/>
            <a:r>
              <a:rPr lang="hu-HU" dirty="0"/>
              <a:t>1009/+257 u.</a:t>
            </a:r>
          </a:p>
          <a:p>
            <a:pPr lvl="1"/>
            <a:r>
              <a:rPr lang="hu-HU" dirty="0"/>
              <a:t>1009/295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98BA268-C741-D010-27FB-111BA5031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457" y="2780928"/>
            <a:ext cx="6247086" cy="276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76879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C101C6-036A-9F7D-90F0-29D9C51DA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69CE7612-7E7D-1587-8B55-29B5C8DA7527}"/>
              </a:ext>
            </a:extLst>
          </p:cNvPr>
          <p:cNvSpPr txBox="1"/>
          <p:nvPr/>
        </p:nvSpPr>
        <p:spPr>
          <a:xfrm>
            <a:off x="1351550" y="260648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Kutatástörténet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1F647CA0-F0D0-AD87-B4B1-D25305FD9F5F}"/>
              </a:ext>
            </a:extLst>
          </p:cNvPr>
          <p:cNvSpPr txBox="1"/>
          <p:nvPr/>
        </p:nvSpPr>
        <p:spPr>
          <a:xfrm>
            <a:off x="251520" y="1124744"/>
            <a:ext cx="62646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Történettudomány, oklevéltan</a:t>
            </a:r>
          </a:p>
          <a:p>
            <a:r>
              <a:rPr lang="hu-HU" dirty="0"/>
              <a:t>Valódiság, </a:t>
            </a:r>
            <a:r>
              <a:rPr lang="hu-HU" dirty="0" err="1"/>
              <a:t>interpoláltság</a:t>
            </a:r>
            <a:endParaRPr lang="hu-HU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hu-HU" dirty="0"/>
          </a:p>
          <a:p>
            <a:r>
              <a:rPr lang="hu-HU" dirty="0"/>
              <a:t>Műfaj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hu-HU" dirty="0"/>
              <a:t>Alapítólevél</a:t>
            </a:r>
          </a:p>
          <a:p>
            <a:pPr lvl="2"/>
            <a:r>
              <a:rPr lang="hu-HU" cap="small" dirty="0"/>
              <a:t>Karácsonyi </a:t>
            </a:r>
            <a:r>
              <a:rPr lang="hu-HU" dirty="0"/>
              <a:t>1891, </a:t>
            </a:r>
            <a:r>
              <a:rPr lang="hu-HU" cap="small" dirty="0" err="1"/>
              <a:t>Ortvay</a:t>
            </a:r>
            <a:r>
              <a:rPr lang="hu-HU" cap="small" dirty="0"/>
              <a:t> </a:t>
            </a:r>
            <a:r>
              <a:rPr lang="hu-HU" dirty="0"/>
              <a:t>1890, </a:t>
            </a:r>
            <a:r>
              <a:rPr lang="hu-HU" cap="small" dirty="0" err="1"/>
              <a:t>Hóman</a:t>
            </a:r>
            <a:r>
              <a:rPr lang="hu-HU" dirty="0"/>
              <a:t> 1917, </a:t>
            </a:r>
            <a:r>
              <a:rPr lang="hu-HU" cap="small" dirty="0" err="1"/>
              <a:t>Szentpétery</a:t>
            </a:r>
            <a:r>
              <a:rPr lang="hu-HU" dirty="0"/>
              <a:t> 1903, 1918, </a:t>
            </a:r>
            <a:r>
              <a:rPr lang="hu-HU" cap="small" dirty="0" err="1"/>
              <a:t>Balanyi</a:t>
            </a:r>
            <a:r>
              <a:rPr lang="hu-HU" dirty="0"/>
              <a:t> 1938, </a:t>
            </a:r>
            <a:r>
              <a:rPr lang="hu-HU" cap="small" dirty="0" err="1"/>
              <a:t>Holub</a:t>
            </a:r>
            <a:r>
              <a:rPr lang="hu-HU" dirty="0"/>
              <a:t> 1938, </a:t>
            </a:r>
            <a:r>
              <a:rPr lang="hu-HU" cap="small" dirty="0" err="1"/>
              <a:t>Gutheil</a:t>
            </a:r>
            <a:r>
              <a:rPr lang="hu-HU" dirty="0"/>
              <a:t> 1977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hu-HU" dirty="0"/>
              <a:t>Adománylevél</a:t>
            </a:r>
          </a:p>
          <a:p>
            <a:pPr lvl="2"/>
            <a:r>
              <a:rPr lang="hu-HU" cap="small" dirty="0"/>
              <a:t>Kristó</a:t>
            </a:r>
            <a:r>
              <a:rPr lang="hu-HU" dirty="0"/>
              <a:t> 1993, 2000, 2002, </a:t>
            </a:r>
            <a:r>
              <a:rPr lang="hu-HU" cap="small" dirty="0"/>
              <a:t>Piti</a:t>
            </a:r>
            <a:r>
              <a:rPr lang="hu-HU" dirty="0"/>
              <a:t> 1999, </a:t>
            </a:r>
            <a:r>
              <a:rPr lang="hu-HU" cap="small" dirty="0" err="1"/>
              <a:t>Thoroczkay</a:t>
            </a:r>
            <a:r>
              <a:rPr lang="hu-HU" dirty="0"/>
              <a:t> 2002, 2009, </a:t>
            </a:r>
            <a:r>
              <a:rPr lang="hu-HU" cap="small" dirty="0" err="1"/>
              <a:t>Sarnyai</a:t>
            </a:r>
            <a:r>
              <a:rPr lang="hu-HU" dirty="0"/>
              <a:t> 2022, </a:t>
            </a:r>
            <a:r>
              <a:rPr lang="hu-HU" cap="small" dirty="0" err="1"/>
              <a:t>Karlinszky</a:t>
            </a:r>
            <a:r>
              <a:rPr lang="hu-HU" dirty="0"/>
              <a:t> 2024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hu-HU" dirty="0"/>
              <a:t>„Oklevél”</a:t>
            </a:r>
          </a:p>
          <a:p>
            <a:pPr lvl="2"/>
            <a:r>
              <a:rPr lang="hu-HU" cap="small" dirty="0"/>
              <a:t>Györffy</a:t>
            </a:r>
            <a:r>
              <a:rPr lang="hu-HU" dirty="0"/>
              <a:t> 1977, </a:t>
            </a:r>
            <a:r>
              <a:rPr lang="hu-HU" cap="small" dirty="0"/>
              <a:t>Solymosi 2000, </a:t>
            </a:r>
            <a:r>
              <a:rPr lang="hu-HU" dirty="0"/>
              <a:t>2002, </a:t>
            </a:r>
            <a:r>
              <a:rPr lang="hu-HU" cap="small" dirty="0"/>
              <a:t>Zsoldos</a:t>
            </a:r>
            <a:r>
              <a:rPr lang="hu-HU" dirty="0"/>
              <a:t> 2008, 2010</a:t>
            </a:r>
          </a:p>
          <a:p>
            <a:pPr lvl="2"/>
            <a:endParaRPr lang="hu-HU" dirty="0"/>
          </a:p>
          <a:p>
            <a:pPr lvl="2"/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C147121-B8E9-BAA3-FE49-9DAA7F9EB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722313"/>
            <a:ext cx="1898851" cy="4631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89254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16CF10-CD61-6FA1-E211-2B36631D7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D60928EE-8866-4501-DD82-B78E2237E0B8}"/>
              </a:ext>
            </a:extLst>
          </p:cNvPr>
          <p:cNvSpPr txBox="1"/>
          <p:nvPr/>
        </p:nvSpPr>
        <p:spPr>
          <a:xfrm>
            <a:off x="1351550" y="260648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Kutatástörténet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B29E1A7-9953-50BF-3C1A-8E6B16BF28D7}"/>
              </a:ext>
            </a:extLst>
          </p:cNvPr>
          <p:cNvSpPr txBox="1"/>
          <p:nvPr/>
        </p:nvSpPr>
        <p:spPr>
          <a:xfrm>
            <a:off x="251520" y="1124744"/>
            <a:ext cx="62646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Történettudomány, oklevéltan</a:t>
            </a:r>
          </a:p>
          <a:p>
            <a:r>
              <a:rPr lang="hu-HU" dirty="0"/>
              <a:t>Valódiság, </a:t>
            </a:r>
            <a:r>
              <a:rPr lang="hu-HU" dirty="0" err="1"/>
              <a:t>interpoláltság</a:t>
            </a:r>
            <a:endParaRPr lang="hu-HU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hu-HU" dirty="0"/>
          </a:p>
          <a:p>
            <a:r>
              <a:rPr lang="hu-HU" dirty="0"/>
              <a:t>Műfaj</a:t>
            </a:r>
          </a:p>
          <a:p>
            <a:r>
              <a:rPr lang="hu-HU" dirty="0"/>
              <a:t>Keltezés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hu-HU" dirty="0"/>
              <a:t>1002</a:t>
            </a:r>
          </a:p>
          <a:p>
            <a:pPr lvl="2"/>
            <a:r>
              <a:rPr lang="hu-HU" cap="small" dirty="0" err="1"/>
              <a:t>Szentpétery</a:t>
            </a:r>
            <a:r>
              <a:rPr lang="hu-HU" cap="small" dirty="0"/>
              <a:t> </a:t>
            </a:r>
            <a:r>
              <a:rPr lang="hu-HU" dirty="0"/>
              <a:t>1918, </a:t>
            </a:r>
            <a:r>
              <a:rPr lang="hu-HU" cap="small" dirty="0" err="1"/>
              <a:t>Holub</a:t>
            </a:r>
            <a:r>
              <a:rPr lang="hu-HU" dirty="0"/>
              <a:t> 1938, </a:t>
            </a:r>
            <a:r>
              <a:rPr lang="hu-HU" cap="small" dirty="0" err="1"/>
              <a:t>Balanyi</a:t>
            </a:r>
            <a:r>
              <a:rPr lang="hu-HU" dirty="0"/>
              <a:t> 1938, </a:t>
            </a:r>
            <a:r>
              <a:rPr lang="hu-HU" cap="small" dirty="0" err="1"/>
              <a:t>Gutheil</a:t>
            </a:r>
            <a:r>
              <a:rPr lang="hu-HU" dirty="0"/>
              <a:t> 1977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hu-HU" dirty="0"/>
              <a:t>1009</a:t>
            </a:r>
          </a:p>
          <a:p>
            <a:pPr lvl="2"/>
            <a:r>
              <a:rPr lang="hu-HU" cap="small" dirty="0"/>
              <a:t>Györffy </a:t>
            </a:r>
            <a:r>
              <a:rPr lang="hu-HU" dirty="0"/>
              <a:t>1967</a:t>
            </a:r>
          </a:p>
          <a:p>
            <a:pPr lvl="2"/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7D3E7B0-4D47-0A80-5976-0C1C0F623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722313"/>
            <a:ext cx="1898851" cy="4631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13936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7270B9-8708-D042-D48A-EE0856114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C71763B-0DBB-B220-D106-62B3B3410CEC}"/>
              </a:ext>
            </a:extLst>
          </p:cNvPr>
          <p:cNvSpPr txBox="1"/>
          <p:nvPr/>
        </p:nvSpPr>
        <p:spPr>
          <a:xfrm>
            <a:off x="1351550" y="260648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Kutatástörténet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DDD2554-5820-1375-8366-B58D974EA540}"/>
              </a:ext>
            </a:extLst>
          </p:cNvPr>
          <p:cNvSpPr txBox="1"/>
          <p:nvPr/>
        </p:nvSpPr>
        <p:spPr>
          <a:xfrm>
            <a:off x="251520" y="1124744"/>
            <a:ext cx="62646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Történettudomány, oklevéltan</a:t>
            </a:r>
          </a:p>
          <a:p>
            <a:r>
              <a:rPr lang="hu-HU" dirty="0"/>
              <a:t>Valódiság, </a:t>
            </a:r>
            <a:r>
              <a:rPr lang="hu-HU" dirty="0" err="1"/>
              <a:t>interpoláltság</a:t>
            </a:r>
            <a:endParaRPr lang="hu-HU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hu-HU" dirty="0"/>
          </a:p>
          <a:p>
            <a:r>
              <a:rPr lang="hu-HU" dirty="0"/>
              <a:t>Műfaj</a:t>
            </a:r>
          </a:p>
          <a:p>
            <a:r>
              <a:rPr lang="hu-HU" dirty="0"/>
              <a:t>Keltezés</a:t>
            </a:r>
          </a:p>
          <a:p>
            <a:r>
              <a:rPr lang="hu-HU" dirty="0"/>
              <a:t>A püspökség alapításának a dátuma</a:t>
            </a:r>
          </a:p>
          <a:p>
            <a:r>
              <a:rPr lang="hu-HU" dirty="0"/>
              <a:t>A lejegyző személye</a:t>
            </a:r>
          </a:p>
          <a:p>
            <a:r>
              <a:rPr lang="hu-HU" dirty="0"/>
              <a:t>A vármegyék kiterjedése</a:t>
            </a:r>
          </a:p>
          <a:p>
            <a:pPr lvl="2"/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54CFF24-866B-E5DF-53B4-211621EE8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722313"/>
            <a:ext cx="1898851" cy="4631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58996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C7417-AC41-4E61-D3A0-D84F1170E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8D0C8E7-F078-8E60-A237-A8EADA090687}"/>
              </a:ext>
            </a:extLst>
          </p:cNvPr>
          <p:cNvSpPr txBox="1"/>
          <p:nvPr/>
        </p:nvSpPr>
        <p:spPr>
          <a:xfrm>
            <a:off x="1351550" y="260648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Kutatástörténet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67AC156-6139-C073-AD97-ED4D59B30646}"/>
              </a:ext>
            </a:extLst>
          </p:cNvPr>
          <p:cNvSpPr txBox="1"/>
          <p:nvPr/>
        </p:nvSpPr>
        <p:spPr>
          <a:xfrm>
            <a:off x="251520" y="1124744"/>
            <a:ext cx="82089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Nyelvtörténet</a:t>
            </a:r>
          </a:p>
          <a:p>
            <a:endParaRPr lang="hu-HU" dirty="0"/>
          </a:p>
          <a:p>
            <a:r>
              <a:rPr lang="hu-HU" dirty="0"/>
              <a:t>A szórványok latin szövegbe illesztése</a:t>
            </a:r>
          </a:p>
          <a:p>
            <a:pPr lvl="1"/>
            <a:r>
              <a:rPr lang="hu-HU" cap="small" dirty="0" err="1"/>
              <a:t>Sarnyai</a:t>
            </a:r>
            <a:r>
              <a:rPr lang="hu-HU" cap="small" dirty="0"/>
              <a:t> </a:t>
            </a:r>
            <a:r>
              <a:rPr lang="hu-HU" dirty="0"/>
              <a:t>2022a, </a:t>
            </a:r>
            <a:r>
              <a:rPr lang="hu-HU" cap="small" dirty="0"/>
              <a:t>Szőke</a:t>
            </a:r>
            <a:r>
              <a:rPr lang="hu-HU" dirty="0"/>
              <a:t> 2007</a:t>
            </a:r>
          </a:p>
          <a:p>
            <a:endParaRPr lang="hu-HU" dirty="0"/>
          </a:p>
          <a:p>
            <a:r>
              <a:rPr lang="hu-HU" dirty="0"/>
              <a:t>Hang- és helyesírástörténeti sajátosságok</a:t>
            </a:r>
          </a:p>
          <a:p>
            <a:pPr lvl="1"/>
            <a:r>
              <a:rPr lang="hu-HU" cap="small" dirty="0" err="1"/>
              <a:t>Sarnyai</a:t>
            </a:r>
            <a:r>
              <a:rPr lang="hu-HU" cap="small" dirty="0"/>
              <a:t> </a:t>
            </a:r>
            <a:r>
              <a:rPr lang="hu-HU" dirty="0"/>
              <a:t>2022b</a:t>
            </a:r>
          </a:p>
          <a:p>
            <a:endParaRPr lang="hu-HU" dirty="0"/>
          </a:p>
          <a:p>
            <a:r>
              <a:rPr lang="hu-HU" dirty="0"/>
              <a:t>Helynév-etimológia</a:t>
            </a:r>
          </a:p>
          <a:p>
            <a:pPr lvl="1"/>
            <a:r>
              <a:rPr lang="hu-HU" cap="small" dirty="0"/>
              <a:t>Kristó</a:t>
            </a:r>
            <a:r>
              <a:rPr lang="hu-HU" dirty="0"/>
              <a:t> 1993, 1997, 2000</a:t>
            </a:r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C10E9FC-3796-6DE0-3186-53CD5B532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537" y="4282132"/>
            <a:ext cx="6638925" cy="1485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0112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351550" y="260648"/>
            <a:ext cx="639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Az oklevél szórványai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483768" y="1052736"/>
            <a:ext cx="6120680" cy="424847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hu-HU" sz="1800" dirty="0"/>
              <a:t>24 helynévi szórvány – 14 </a:t>
            </a:r>
            <a:r>
              <a:rPr lang="hu-HU" sz="1800" dirty="0" err="1"/>
              <a:t>denotátum</a:t>
            </a:r>
            <a:endParaRPr lang="hu-HU" sz="1800" dirty="0"/>
          </a:p>
          <a:p>
            <a:endParaRPr lang="hu-HU" sz="1800" dirty="0"/>
          </a:p>
          <a:p>
            <a:r>
              <a:rPr lang="hu-HU" dirty="0"/>
              <a:t>L</a:t>
            </a:r>
            <a:r>
              <a:rPr lang="hu-HU" sz="1800" dirty="0"/>
              <a:t>atin és </a:t>
            </a:r>
            <a:r>
              <a:rPr lang="hu-HU" sz="1800" dirty="0" err="1"/>
              <a:t>vernakuláris</a:t>
            </a:r>
            <a:r>
              <a:rPr lang="hu-HU" sz="1800" dirty="0"/>
              <a:t> formában:</a:t>
            </a:r>
          </a:p>
          <a:p>
            <a:pPr lvl="1"/>
            <a:r>
              <a:rPr lang="hu-HU" i="1" dirty="0"/>
              <a:t>Veszprém (</a:t>
            </a:r>
            <a:r>
              <a:rPr lang="hu-HU" i="1" dirty="0" err="1"/>
              <a:t>Wesperen</a:t>
            </a:r>
            <a:r>
              <a:rPr lang="hu-HU" i="1" dirty="0"/>
              <a:t> ~ </a:t>
            </a:r>
            <a:r>
              <a:rPr lang="hu-HU" i="1" dirty="0" err="1"/>
              <a:t>Wesprimiensi</a:t>
            </a:r>
            <a:r>
              <a:rPr lang="hu-HU" i="1" dirty="0"/>
              <a:t> ~ </a:t>
            </a:r>
            <a:r>
              <a:rPr lang="hu-HU" i="1" dirty="0" err="1"/>
              <a:t>Wesprimiensis</a:t>
            </a:r>
            <a:r>
              <a:rPr lang="hu-HU" i="1" dirty="0"/>
              <a:t>)</a:t>
            </a:r>
          </a:p>
          <a:p>
            <a:pPr lvl="1"/>
            <a:r>
              <a:rPr lang="hu-HU" i="1" dirty="0" err="1"/>
              <a:t>Kolon</a:t>
            </a:r>
            <a:r>
              <a:rPr lang="hu-HU" dirty="0"/>
              <a:t> </a:t>
            </a:r>
            <a:r>
              <a:rPr lang="hu-HU" i="1" dirty="0"/>
              <a:t>(Colon ~ </a:t>
            </a:r>
            <a:r>
              <a:rPr lang="hu-HU" i="1" dirty="0" err="1"/>
              <a:t>Colonensis</a:t>
            </a:r>
            <a:r>
              <a:rPr lang="hu-HU" i="1" dirty="0"/>
              <a:t> [ɔ: </a:t>
            </a:r>
            <a:r>
              <a:rPr lang="hu-HU" i="1" dirty="0" err="1"/>
              <a:t>Colonensis</a:t>
            </a:r>
            <a:r>
              <a:rPr lang="hu-HU" i="1" dirty="0"/>
              <a:t>])</a:t>
            </a:r>
          </a:p>
          <a:p>
            <a:pPr lvl="1"/>
            <a:r>
              <a:rPr lang="hu-HU" i="1" dirty="0"/>
              <a:t>Visegrád</a:t>
            </a:r>
            <a:r>
              <a:rPr lang="hu-HU" dirty="0"/>
              <a:t> </a:t>
            </a:r>
            <a:r>
              <a:rPr lang="hu-HU" i="1" dirty="0"/>
              <a:t>(</a:t>
            </a:r>
            <a:r>
              <a:rPr lang="hu-HU" i="1" dirty="0" err="1"/>
              <a:t>Vyssegrad</a:t>
            </a:r>
            <a:r>
              <a:rPr lang="hu-HU" i="1" dirty="0"/>
              <a:t> ~ </a:t>
            </a:r>
            <a:r>
              <a:rPr lang="hu-HU" i="1" dirty="0" err="1"/>
              <a:t>Vyssegradiensis</a:t>
            </a:r>
            <a:r>
              <a:rPr lang="hu-HU" i="1" dirty="0"/>
              <a:t>)</a:t>
            </a:r>
          </a:p>
          <a:p>
            <a:endParaRPr lang="hu-HU" sz="1800" dirty="0"/>
          </a:p>
          <a:p>
            <a:r>
              <a:rPr lang="hu-HU" sz="1800" dirty="0"/>
              <a:t>Csak latin formában: </a:t>
            </a:r>
          </a:p>
          <a:p>
            <a:pPr lvl="1"/>
            <a:r>
              <a:rPr lang="hu-HU" i="1" dirty="0" err="1"/>
              <a:t>Albam</a:t>
            </a:r>
            <a:r>
              <a:rPr lang="hu-HU" i="1" dirty="0"/>
              <a:t> </a:t>
            </a:r>
            <a:r>
              <a:rPr lang="hu-HU" i="1" dirty="0" err="1"/>
              <a:t>civitates</a:t>
            </a:r>
            <a:r>
              <a:rPr lang="hu-HU" i="1" dirty="0"/>
              <a:t> (Fehérvár)</a:t>
            </a:r>
          </a:p>
          <a:p>
            <a:pPr lvl="1"/>
            <a:r>
              <a:rPr lang="hu-HU" i="1" dirty="0" err="1"/>
              <a:t>Danubium</a:t>
            </a:r>
            <a:r>
              <a:rPr lang="hu-HU" i="1" dirty="0"/>
              <a:t> (Duna)</a:t>
            </a:r>
          </a:p>
          <a:p>
            <a:endParaRPr lang="hu-HU" dirty="0"/>
          </a:p>
          <a:p>
            <a:r>
              <a:rPr lang="hu-HU" dirty="0"/>
              <a:t>Csak </a:t>
            </a:r>
            <a:r>
              <a:rPr lang="hu-HU" dirty="0" err="1"/>
              <a:t>vernakuláris</a:t>
            </a:r>
            <a:r>
              <a:rPr lang="hu-HU" dirty="0"/>
              <a:t> alakban</a:t>
            </a:r>
            <a:r>
              <a:rPr lang="hu-HU" sz="1800" dirty="0"/>
              <a:t>: </a:t>
            </a:r>
          </a:p>
          <a:p>
            <a:pPr lvl="1"/>
            <a:r>
              <a:rPr lang="hu-HU" i="1" dirty="0"/>
              <a:t>Kér</a:t>
            </a:r>
            <a:r>
              <a:rPr lang="hu-HU" dirty="0"/>
              <a:t> </a:t>
            </a:r>
            <a:r>
              <a:rPr lang="hu-HU" i="1" dirty="0"/>
              <a:t>(</a:t>
            </a:r>
            <a:r>
              <a:rPr lang="hu-HU" i="1" dirty="0" err="1"/>
              <a:t>Cari</a:t>
            </a:r>
            <a:r>
              <a:rPr lang="hu-HU" i="1" dirty="0"/>
              <a:t>), Ősi (</a:t>
            </a:r>
            <a:r>
              <a:rPr lang="hu-HU" i="1" dirty="0" err="1"/>
              <a:t>Avsy</a:t>
            </a:r>
            <a:r>
              <a:rPr lang="hu-HU" i="1" dirty="0"/>
              <a:t>), </a:t>
            </a:r>
            <a:r>
              <a:rPr lang="hu-HU" i="1" dirty="0" err="1"/>
              <a:t>Börgön</a:t>
            </a:r>
            <a:r>
              <a:rPr lang="hu-HU" i="1" dirty="0"/>
              <a:t> (</a:t>
            </a:r>
            <a:r>
              <a:rPr lang="hu-HU" i="1" dirty="0" err="1"/>
              <a:t>Beren</a:t>
            </a:r>
            <a:r>
              <a:rPr lang="hu-HU" i="1" dirty="0"/>
              <a:t>), </a:t>
            </a:r>
          </a:p>
          <a:p>
            <a:pPr lvl="1"/>
            <a:r>
              <a:rPr lang="hu-HU" i="1" dirty="0"/>
              <a:t>Marcalfő (</a:t>
            </a:r>
            <a:r>
              <a:rPr lang="hu-HU" i="1" dirty="0" err="1"/>
              <a:t>Morzolfew</a:t>
            </a:r>
            <a:r>
              <a:rPr lang="hu-HU" i="1" dirty="0"/>
              <a:t>), Apor-ügy (</a:t>
            </a:r>
            <a:r>
              <a:rPr lang="hu-HU" i="1" dirty="0" err="1"/>
              <a:t>Apurig</a:t>
            </a:r>
            <a:r>
              <a:rPr lang="hu-HU" i="1" dirty="0"/>
              <a:t>), Füle (</a:t>
            </a:r>
            <a:r>
              <a:rPr lang="hu-HU" i="1" dirty="0" err="1"/>
              <a:t>Fyley</a:t>
            </a:r>
            <a:r>
              <a:rPr lang="hu-HU" i="1" dirty="0"/>
              <a:t>), </a:t>
            </a:r>
          </a:p>
          <a:p>
            <a:pPr lvl="1"/>
            <a:r>
              <a:rPr lang="hu-HU" i="1" dirty="0"/>
              <a:t>Úrhida (</a:t>
            </a:r>
            <a:r>
              <a:rPr lang="hu-HU" i="1" dirty="0" err="1"/>
              <a:t>Hurhyda</a:t>
            </a:r>
            <a:r>
              <a:rPr lang="hu-HU" i="1" dirty="0"/>
              <a:t>), Sóly (</a:t>
            </a:r>
            <a:r>
              <a:rPr lang="hu-HU" i="1" dirty="0" err="1"/>
              <a:t>Sool</a:t>
            </a:r>
            <a:r>
              <a:rPr lang="hu-HU" i="1" dirty="0"/>
              <a:t>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CC04315-A098-B9E1-46B4-E3CAEF4DF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8719"/>
            <a:ext cx="1728192" cy="4472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351550" y="260648"/>
            <a:ext cx="639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A szórványok denotatív jelentése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558205" y="1052736"/>
            <a:ext cx="6318051" cy="43526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u-HU" dirty="0"/>
              <a:t>Pontosan azonosítható:</a:t>
            </a:r>
          </a:p>
          <a:p>
            <a:pPr lvl="1"/>
            <a:r>
              <a:rPr lang="hu-HU" i="1" dirty="0"/>
              <a:t>Duna</a:t>
            </a:r>
          </a:p>
          <a:p>
            <a:pPr lvl="1"/>
            <a:r>
              <a:rPr lang="hu-HU" i="1" dirty="0"/>
              <a:t>Kér, Ősi, Sóly </a:t>
            </a:r>
            <a:r>
              <a:rPr lang="hu-HU" dirty="0"/>
              <a:t>(Veszprém </a:t>
            </a:r>
            <a:r>
              <a:rPr lang="hu-HU" dirty="0" err="1"/>
              <a:t>vm</a:t>
            </a:r>
            <a:r>
              <a:rPr lang="hu-HU" dirty="0"/>
              <a:t>.)</a:t>
            </a:r>
            <a:endParaRPr lang="hu-HU" i="1" dirty="0"/>
          </a:p>
          <a:p>
            <a:pPr lvl="1"/>
            <a:r>
              <a:rPr lang="hu-HU" i="1" dirty="0" err="1"/>
              <a:t>Börgön</a:t>
            </a:r>
            <a:r>
              <a:rPr lang="hu-HU" i="1" dirty="0"/>
              <a:t>, Füle </a:t>
            </a:r>
            <a:r>
              <a:rPr lang="hu-HU" dirty="0"/>
              <a:t>(Fejér </a:t>
            </a:r>
            <a:r>
              <a:rPr lang="hu-HU" dirty="0" err="1"/>
              <a:t>vm</a:t>
            </a:r>
            <a:r>
              <a:rPr lang="hu-HU" dirty="0"/>
              <a:t>.)</a:t>
            </a:r>
          </a:p>
          <a:p>
            <a:pPr lvl="1"/>
            <a:endParaRPr lang="hu-HU" dirty="0"/>
          </a:p>
          <a:p>
            <a:pPr lvl="1"/>
            <a:r>
              <a:rPr lang="hu-HU" i="1" dirty="0"/>
              <a:t>Veszprém, Fehérvár, Visegrád, Úrhida</a:t>
            </a:r>
          </a:p>
          <a:p>
            <a:pPr lvl="1"/>
            <a:endParaRPr lang="hu-HU" dirty="0"/>
          </a:p>
          <a:p>
            <a:r>
              <a:rPr lang="hu-HU" dirty="0"/>
              <a:t>Bizonytalan:</a:t>
            </a:r>
          </a:p>
          <a:p>
            <a:pPr lvl="1"/>
            <a:r>
              <a:rPr lang="hu-HU" i="1" dirty="0" err="1"/>
              <a:t>Kolon</a:t>
            </a:r>
            <a:endParaRPr lang="hu-HU" i="1" dirty="0"/>
          </a:p>
          <a:p>
            <a:pPr lvl="2"/>
            <a:r>
              <a:rPr lang="hu-HU" dirty="0"/>
              <a:t>= Zala? </a:t>
            </a:r>
          </a:p>
          <a:p>
            <a:pPr lvl="3"/>
            <a:r>
              <a:rPr lang="hu-HU" dirty="0"/>
              <a:t>(</a:t>
            </a:r>
            <a:r>
              <a:rPr lang="hu-HU" cap="small" dirty="0"/>
              <a:t>Kristó</a:t>
            </a:r>
            <a:r>
              <a:rPr lang="hu-HU" dirty="0"/>
              <a:t> 2002,</a:t>
            </a:r>
            <a:r>
              <a:rPr lang="hu-HU" u="sng" dirty="0"/>
              <a:t> </a:t>
            </a:r>
            <a:r>
              <a:rPr lang="hu-HU" cap="small" dirty="0"/>
              <a:t>Solymosi</a:t>
            </a:r>
            <a:r>
              <a:rPr lang="hu-HU" dirty="0"/>
              <a:t> 2002)</a:t>
            </a:r>
          </a:p>
          <a:p>
            <a:pPr lvl="2"/>
            <a:r>
              <a:rPr lang="hu-HU" dirty="0"/>
              <a:t>= Zala és Somogy? </a:t>
            </a:r>
          </a:p>
          <a:p>
            <a:pPr lvl="3"/>
            <a:r>
              <a:rPr lang="hu-HU" dirty="0"/>
              <a:t>(</a:t>
            </a:r>
            <a:r>
              <a:rPr lang="hu-HU" cap="small" dirty="0" err="1"/>
              <a:t>Thoroczkay</a:t>
            </a:r>
            <a:r>
              <a:rPr lang="hu-HU" dirty="0"/>
              <a:t> 2002, </a:t>
            </a:r>
            <a:r>
              <a:rPr lang="hu-HU" cap="small" dirty="0"/>
              <a:t>Zsoldos 2002, </a:t>
            </a:r>
            <a:r>
              <a:rPr lang="hu-HU" dirty="0"/>
              <a:t>2008, 2010)</a:t>
            </a:r>
          </a:p>
          <a:p>
            <a:pPr lvl="2"/>
            <a:r>
              <a:rPr lang="hu-HU" dirty="0"/>
              <a:t>= vár?</a:t>
            </a:r>
          </a:p>
          <a:p>
            <a:pPr lvl="3"/>
            <a:r>
              <a:rPr lang="hu-HU" dirty="0"/>
              <a:t>(</a:t>
            </a:r>
            <a:r>
              <a:rPr lang="hu-HU" cap="small" dirty="0"/>
              <a:t>Vándor</a:t>
            </a:r>
            <a:r>
              <a:rPr lang="hu-HU" dirty="0"/>
              <a:t> 1996, 2002, </a:t>
            </a:r>
            <a:r>
              <a:rPr lang="hu-HU" cap="small" dirty="0" err="1"/>
              <a:t>Kvassay</a:t>
            </a:r>
            <a:r>
              <a:rPr lang="hu-HU" dirty="0"/>
              <a:t> 2006)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A4E04FF-2D5A-24DA-3795-5E1BA381A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980727"/>
            <a:ext cx="1709539" cy="4424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AC4E61-920A-11CE-46F7-6D2F3803B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4835C765-EFFD-078A-1DFF-E9B10F289E95}"/>
              </a:ext>
            </a:extLst>
          </p:cNvPr>
          <p:cNvSpPr txBox="1"/>
          <p:nvPr/>
        </p:nvSpPr>
        <p:spPr>
          <a:xfrm>
            <a:off x="1351550" y="260648"/>
            <a:ext cx="639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A szórványok denotatív jelentése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CAE38D0-0C05-93A7-BBD2-6E469EC8450F}"/>
              </a:ext>
            </a:extLst>
          </p:cNvPr>
          <p:cNvSpPr txBox="1"/>
          <p:nvPr/>
        </p:nvSpPr>
        <p:spPr>
          <a:xfrm>
            <a:off x="558205" y="1052736"/>
            <a:ext cx="6318051" cy="45365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u-HU" dirty="0"/>
              <a:t>Pontosan azonosítható:</a:t>
            </a:r>
          </a:p>
          <a:p>
            <a:pPr lvl="1"/>
            <a:r>
              <a:rPr lang="hu-HU" i="1" dirty="0"/>
              <a:t>Duna</a:t>
            </a:r>
          </a:p>
          <a:p>
            <a:pPr lvl="1"/>
            <a:r>
              <a:rPr lang="hu-HU" i="1" dirty="0"/>
              <a:t>Kér, Ősi, Sóly </a:t>
            </a:r>
            <a:r>
              <a:rPr lang="hu-HU" dirty="0"/>
              <a:t>(Veszprém </a:t>
            </a:r>
            <a:r>
              <a:rPr lang="hu-HU" dirty="0" err="1"/>
              <a:t>vm</a:t>
            </a:r>
            <a:r>
              <a:rPr lang="hu-HU" dirty="0"/>
              <a:t>.)</a:t>
            </a:r>
            <a:endParaRPr lang="hu-HU" i="1" dirty="0"/>
          </a:p>
          <a:p>
            <a:pPr lvl="1"/>
            <a:r>
              <a:rPr lang="hu-HU" i="1" dirty="0" err="1"/>
              <a:t>Börgön</a:t>
            </a:r>
            <a:r>
              <a:rPr lang="hu-HU" i="1" dirty="0"/>
              <a:t>, Füle </a:t>
            </a:r>
            <a:r>
              <a:rPr lang="hu-HU" dirty="0"/>
              <a:t>(Fejér </a:t>
            </a:r>
            <a:r>
              <a:rPr lang="hu-HU" dirty="0" err="1"/>
              <a:t>vm</a:t>
            </a:r>
            <a:r>
              <a:rPr lang="hu-HU" dirty="0"/>
              <a:t>.)</a:t>
            </a:r>
          </a:p>
          <a:p>
            <a:pPr lvl="1"/>
            <a:endParaRPr lang="hu-HU" dirty="0"/>
          </a:p>
          <a:p>
            <a:pPr lvl="1"/>
            <a:r>
              <a:rPr lang="hu-HU" i="1" dirty="0"/>
              <a:t>Veszprém, Fehérvár, Visegrád, Úrhida</a:t>
            </a:r>
          </a:p>
          <a:p>
            <a:pPr lvl="1"/>
            <a:endParaRPr lang="hu-HU" dirty="0"/>
          </a:p>
          <a:p>
            <a:r>
              <a:rPr lang="hu-HU" dirty="0"/>
              <a:t>Bizonytalan:</a:t>
            </a:r>
          </a:p>
          <a:p>
            <a:pPr lvl="1"/>
            <a:r>
              <a:rPr lang="hu-HU" i="1" dirty="0" err="1"/>
              <a:t>Kolon</a:t>
            </a:r>
            <a:endParaRPr lang="hu-HU" i="1" dirty="0"/>
          </a:p>
          <a:p>
            <a:pPr lvl="1"/>
            <a:endParaRPr lang="hu-HU" i="1" dirty="0"/>
          </a:p>
          <a:p>
            <a:pPr lvl="1"/>
            <a:r>
              <a:rPr lang="hu-HU" i="1" dirty="0"/>
              <a:t>Kér </a:t>
            </a:r>
            <a:r>
              <a:rPr lang="hu-HU" dirty="0"/>
              <a:t>(Fejér </a:t>
            </a:r>
            <a:r>
              <a:rPr lang="hu-HU" dirty="0" err="1"/>
              <a:t>vm</a:t>
            </a:r>
            <a:r>
              <a:rPr lang="hu-HU" dirty="0"/>
              <a:t>.)</a:t>
            </a:r>
          </a:p>
          <a:p>
            <a:pPr lvl="1"/>
            <a:r>
              <a:rPr lang="hu-HU" i="1" dirty="0"/>
              <a:t>Apor-ügy</a:t>
            </a:r>
          </a:p>
          <a:p>
            <a:pPr lvl="2"/>
            <a:r>
              <a:rPr lang="hu-HU" dirty="0"/>
              <a:t>in </a:t>
            </a:r>
            <a:r>
              <a:rPr lang="hu-HU" dirty="0" err="1"/>
              <a:t>comitatu</a:t>
            </a:r>
            <a:r>
              <a:rPr lang="hu-HU" dirty="0"/>
              <a:t> </a:t>
            </a:r>
            <a:r>
              <a:rPr lang="hu-HU" dirty="0" err="1"/>
              <a:t>Vyssegradiensis</a:t>
            </a:r>
            <a:r>
              <a:rPr lang="hu-HU" dirty="0"/>
              <a:t> </a:t>
            </a:r>
            <a:r>
              <a:rPr lang="hu-HU" dirty="0" err="1"/>
              <a:t>civitatis</a:t>
            </a:r>
            <a:r>
              <a:rPr lang="hu-HU" dirty="0"/>
              <a:t> </a:t>
            </a:r>
            <a:r>
              <a:rPr lang="hu-HU" dirty="0" err="1"/>
              <a:t>villam</a:t>
            </a:r>
            <a:r>
              <a:rPr lang="hu-HU" dirty="0"/>
              <a:t> </a:t>
            </a:r>
            <a:r>
              <a:rPr lang="hu-HU" dirty="0" err="1"/>
              <a:t>unam</a:t>
            </a:r>
            <a:r>
              <a:rPr lang="hu-HU" dirty="0"/>
              <a:t> </a:t>
            </a:r>
            <a:r>
              <a:rPr lang="hu-HU" dirty="0" err="1"/>
              <a:t>sitam</a:t>
            </a:r>
            <a:r>
              <a:rPr lang="hu-HU" dirty="0"/>
              <a:t> </a:t>
            </a:r>
            <a:r>
              <a:rPr lang="hu-HU" dirty="0" err="1"/>
              <a:t>super</a:t>
            </a:r>
            <a:r>
              <a:rPr lang="hu-HU" dirty="0"/>
              <a:t> </a:t>
            </a:r>
            <a:r>
              <a:rPr lang="hu-HU" dirty="0" err="1"/>
              <a:t>Danubium</a:t>
            </a:r>
            <a:r>
              <a:rPr lang="hu-HU" dirty="0"/>
              <a:t>, </a:t>
            </a:r>
            <a:r>
              <a:rPr lang="hu-HU" dirty="0" err="1"/>
              <a:t>latere</a:t>
            </a:r>
            <a:r>
              <a:rPr lang="hu-HU" dirty="0"/>
              <a:t> ex </a:t>
            </a:r>
            <a:r>
              <a:rPr lang="hu-HU" dirty="0" err="1"/>
              <a:t>cuius</a:t>
            </a:r>
            <a:r>
              <a:rPr lang="hu-HU" dirty="0"/>
              <a:t> </a:t>
            </a:r>
            <a:r>
              <a:rPr lang="hu-HU" dirty="0" err="1"/>
              <a:t>dextro</a:t>
            </a:r>
            <a:r>
              <a:rPr lang="hu-HU" dirty="0"/>
              <a:t> </a:t>
            </a:r>
            <a:r>
              <a:rPr lang="hu-HU" dirty="0" err="1"/>
              <a:t>rivus</a:t>
            </a:r>
            <a:r>
              <a:rPr lang="hu-HU" dirty="0"/>
              <a:t>, </a:t>
            </a:r>
            <a:r>
              <a:rPr lang="hu-HU" dirty="0" err="1"/>
              <a:t>qui</a:t>
            </a:r>
            <a:r>
              <a:rPr lang="hu-HU" dirty="0"/>
              <a:t> </a:t>
            </a:r>
            <a:r>
              <a:rPr lang="hu-HU" dirty="0" err="1"/>
              <a:t>Apurig</a:t>
            </a:r>
            <a:r>
              <a:rPr lang="hu-HU" dirty="0"/>
              <a:t> </a:t>
            </a:r>
            <a:r>
              <a:rPr lang="hu-HU" dirty="0" err="1"/>
              <a:t>nuncupatur</a:t>
            </a:r>
            <a:endParaRPr lang="hu-HU" i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0D3DE61-440D-7780-B6FA-777EFA8F9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980727"/>
            <a:ext cx="1709539" cy="4424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34779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F88DB3-400A-1D25-C486-CC60A7D0F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24E6491D-8199-A92E-2E10-1B7BC993C16D}"/>
              </a:ext>
            </a:extLst>
          </p:cNvPr>
          <p:cNvSpPr txBox="1"/>
          <p:nvPr/>
        </p:nvSpPr>
        <p:spPr>
          <a:xfrm>
            <a:off x="1351550" y="260648"/>
            <a:ext cx="639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A szórványok denotatív jelentése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DCB47327-43E4-93A9-CB99-D0C78AB81BBB}"/>
              </a:ext>
            </a:extLst>
          </p:cNvPr>
          <p:cNvSpPr txBox="1"/>
          <p:nvPr/>
        </p:nvSpPr>
        <p:spPr>
          <a:xfrm>
            <a:off x="558205" y="1052736"/>
            <a:ext cx="6318051" cy="45365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u-HU" dirty="0"/>
              <a:t>Pontosan azonosítható:</a:t>
            </a:r>
          </a:p>
          <a:p>
            <a:pPr lvl="1"/>
            <a:r>
              <a:rPr lang="hu-HU" i="1" dirty="0"/>
              <a:t>Duna</a:t>
            </a:r>
          </a:p>
          <a:p>
            <a:pPr lvl="1"/>
            <a:r>
              <a:rPr lang="hu-HU" i="1" dirty="0"/>
              <a:t>Kér, Ősi, Sóly </a:t>
            </a:r>
            <a:r>
              <a:rPr lang="hu-HU" dirty="0"/>
              <a:t>(Veszprém </a:t>
            </a:r>
            <a:r>
              <a:rPr lang="hu-HU" dirty="0" err="1"/>
              <a:t>vm</a:t>
            </a:r>
            <a:r>
              <a:rPr lang="hu-HU" dirty="0"/>
              <a:t>.)</a:t>
            </a:r>
            <a:endParaRPr lang="hu-HU" i="1" dirty="0"/>
          </a:p>
          <a:p>
            <a:pPr lvl="1"/>
            <a:r>
              <a:rPr lang="hu-HU" i="1" dirty="0" err="1"/>
              <a:t>Börgön</a:t>
            </a:r>
            <a:r>
              <a:rPr lang="hu-HU" i="1" dirty="0"/>
              <a:t>, Füle </a:t>
            </a:r>
            <a:r>
              <a:rPr lang="hu-HU" dirty="0"/>
              <a:t>(Fejér </a:t>
            </a:r>
            <a:r>
              <a:rPr lang="hu-HU" dirty="0" err="1"/>
              <a:t>vm</a:t>
            </a:r>
            <a:r>
              <a:rPr lang="hu-HU" dirty="0"/>
              <a:t>.)</a:t>
            </a:r>
          </a:p>
          <a:p>
            <a:pPr lvl="1"/>
            <a:endParaRPr lang="hu-HU" dirty="0"/>
          </a:p>
          <a:p>
            <a:pPr lvl="1"/>
            <a:r>
              <a:rPr lang="hu-HU" i="1" dirty="0"/>
              <a:t>Veszprém, Fehérvár, Visegrád, Úrhida</a:t>
            </a:r>
          </a:p>
          <a:p>
            <a:pPr lvl="1"/>
            <a:endParaRPr lang="hu-HU" dirty="0"/>
          </a:p>
          <a:p>
            <a:r>
              <a:rPr lang="hu-HU" dirty="0"/>
              <a:t>Bizonytalan:</a:t>
            </a:r>
          </a:p>
          <a:p>
            <a:pPr lvl="1"/>
            <a:r>
              <a:rPr lang="hu-HU" i="1" dirty="0" err="1"/>
              <a:t>Kolon</a:t>
            </a:r>
            <a:endParaRPr lang="hu-HU" i="1" dirty="0"/>
          </a:p>
          <a:p>
            <a:pPr lvl="1"/>
            <a:endParaRPr lang="hu-HU" i="1" dirty="0"/>
          </a:p>
          <a:p>
            <a:pPr lvl="1"/>
            <a:r>
              <a:rPr lang="hu-HU" i="1" dirty="0"/>
              <a:t>Kér </a:t>
            </a:r>
            <a:r>
              <a:rPr lang="hu-HU" dirty="0"/>
              <a:t>(Fejér </a:t>
            </a:r>
            <a:r>
              <a:rPr lang="hu-HU" dirty="0" err="1"/>
              <a:t>vm</a:t>
            </a:r>
            <a:r>
              <a:rPr lang="hu-HU" dirty="0"/>
              <a:t>.)</a:t>
            </a:r>
          </a:p>
          <a:p>
            <a:pPr lvl="1"/>
            <a:r>
              <a:rPr lang="hu-HU" i="1" dirty="0"/>
              <a:t>Apor-ügy</a:t>
            </a:r>
          </a:p>
          <a:p>
            <a:pPr lvl="1"/>
            <a:r>
              <a:rPr lang="hu-HU" i="1" dirty="0"/>
              <a:t>Marcalfő/Marcal-fő</a:t>
            </a:r>
          </a:p>
          <a:p>
            <a:pPr lvl="2"/>
            <a:r>
              <a:rPr lang="hu-HU" dirty="0" err="1"/>
              <a:t>Morzolfeu</a:t>
            </a:r>
            <a:r>
              <a:rPr lang="hu-HU" dirty="0"/>
              <a:t> in </a:t>
            </a:r>
            <a:r>
              <a:rPr lang="hu-HU" dirty="0" err="1"/>
              <a:t>pago</a:t>
            </a:r>
            <a:r>
              <a:rPr lang="hu-HU" dirty="0"/>
              <a:t> </a:t>
            </a:r>
            <a:r>
              <a:rPr lang="hu-HU" dirty="0" err="1"/>
              <a:t>Colocensis</a:t>
            </a:r>
            <a:r>
              <a:rPr lang="hu-HU" dirty="0"/>
              <a:t> </a:t>
            </a:r>
            <a:r>
              <a:rPr lang="hu-HU" dirty="0" err="1"/>
              <a:t>civitatis</a:t>
            </a:r>
            <a:r>
              <a:rPr lang="hu-HU" dirty="0"/>
              <a:t> </a:t>
            </a:r>
            <a:r>
              <a:rPr lang="hu-HU" dirty="0" err="1"/>
              <a:t>unam</a:t>
            </a:r>
            <a:r>
              <a:rPr lang="hu-HU" dirty="0"/>
              <a:t> </a:t>
            </a:r>
            <a:r>
              <a:rPr lang="hu-HU" dirty="0" err="1"/>
              <a:t>villam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20669E1-E373-A10C-2B62-82D903E71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980727"/>
            <a:ext cx="1709539" cy="4424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83418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351550" y="260648"/>
            <a:ext cx="639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Etimológiai magyarázatok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434361" y="980728"/>
            <a:ext cx="5308682" cy="43204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hu-HU" sz="1800" b="1" dirty="0"/>
              <a:t>Szláv átvétel</a:t>
            </a:r>
          </a:p>
          <a:p>
            <a:pPr lvl="1"/>
            <a:r>
              <a:rPr lang="hu-HU" i="1" dirty="0"/>
              <a:t>Duna</a:t>
            </a:r>
            <a:r>
              <a:rPr lang="hu-HU" dirty="0"/>
              <a:t> (</a:t>
            </a:r>
            <a:r>
              <a:rPr lang="hu-HU" dirty="0" err="1"/>
              <a:t>preszláv</a:t>
            </a:r>
            <a:r>
              <a:rPr lang="hu-HU" dirty="0"/>
              <a:t> ősiségű), </a:t>
            </a:r>
            <a:r>
              <a:rPr lang="hu-HU" i="1" dirty="0"/>
              <a:t>Visegrád</a:t>
            </a:r>
          </a:p>
          <a:p>
            <a:endParaRPr lang="hu-HU" sz="1800" dirty="0"/>
          </a:p>
          <a:p>
            <a:r>
              <a:rPr lang="hu-HU" b="1" dirty="0"/>
              <a:t>Várnevek</a:t>
            </a:r>
            <a:r>
              <a:rPr lang="hu-HU" dirty="0"/>
              <a:t> </a:t>
            </a:r>
          </a:p>
          <a:p>
            <a:pPr lvl="1"/>
            <a:r>
              <a:rPr lang="hu-HU" i="1" dirty="0"/>
              <a:t>Veszprém </a:t>
            </a:r>
            <a:r>
              <a:rPr lang="hu-HU" dirty="0"/>
              <a:t>(&lt; személynév)</a:t>
            </a:r>
            <a:endParaRPr lang="hu-HU" i="1" dirty="0"/>
          </a:p>
          <a:p>
            <a:pPr lvl="1"/>
            <a:r>
              <a:rPr lang="hu-HU" i="1" dirty="0"/>
              <a:t>Fehérvár, Úrhida</a:t>
            </a:r>
          </a:p>
          <a:p>
            <a:pPr lvl="1"/>
            <a:r>
              <a:rPr lang="hu-HU" i="1" dirty="0" err="1"/>
              <a:t>Kolon</a:t>
            </a:r>
            <a:endParaRPr lang="hu-HU" i="1" dirty="0"/>
          </a:p>
          <a:p>
            <a:pPr lvl="2"/>
            <a:r>
              <a:rPr lang="hu-HU" dirty="0"/>
              <a:t>(</a:t>
            </a:r>
            <a:r>
              <a:rPr lang="hu-HU" cap="small" dirty="0"/>
              <a:t>Hoffmann</a:t>
            </a:r>
            <a:r>
              <a:rPr lang="hu-HU" dirty="0"/>
              <a:t> 2010, </a:t>
            </a:r>
            <a:r>
              <a:rPr lang="hu-HU" cap="small" dirty="0"/>
              <a:t>Havasi-Kovács</a:t>
            </a:r>
            <a:r>
              <a:rPr lang="hu-HU" dirty="0"/>
              <a:t> 2026)</a:t>
            </a:r>
          </a:p>
          <a:p>
            <a:endParaRPr lang="hu-HU" sz="1800" dirty="0"/>
          </a:p>
          <a:p>
            <a:pPr lvl="1"/>
            <a:endParaRPr lang="hu-HU" i="1" dirty="0"/>
          </a:p>
          <a:p>
            <a:pPr lvl="1"/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582DE1A-982A-B535-893D-D88896F02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80728"/>
            <a:ext cx="1585813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649B40-7241-D33A-582C-EC0C5F85E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7A110D7-F4F7-4271-E34D-FEE27BCDE38D}"/>
              </a:ext>
            </a:extLst>
          </p:cNvPr>
          <p:cNvSpPr txBox="1"/>
          <p:nvPr/>
        </p:nvSpPr>
        <p:spPr>
          <a:xfrm>
            <a:off x="1351550" y="260648"/>
            <a:ext cx="639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Etimológiai magyarázatok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A2D7804-EF64-A6C3-A5E1-D10B99423201}"/>
              </a:ext>
            </a:extLst>
          </p:cNvPr>
          <p:cNvSpPr txBox="1"/>
          <p:nvPr/>
        </p:nvSpPr>
        <p:spPr>
          <a:xfrm>
            <a:off x="2434361" y="980728"/>
            <a:ext cx="5308682" cy="43204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hu-HU" sz="1800" b="1" dirty="0"/>
              <a:t>Szláv átvétel</a:t>
            </a:r>
          </a:p>
          <a:p>
            <a:pPr lvl="1"/>
            <a:r>
              <a:rPr lang="hu-HU" i="1" dirty="0"/>
              <a:t>Duna</a:t>
            </a:r>
            <a:r>
              <a:rPr lang="hu-HU" dirty="0"/>
              <a:t> (</a:t>
            </a:r>
            <a:r>
              <a:rPr lang="hu-HU" dirty="0" err="1"/>
              <a:t>preszláv</a:t>
            </a:r>
            <a:r>
              <a:rPr lang="hu-HU" dirty="0"/>
              <a:t> ősiségű), </a:t>
            </a:r>
            <a:r>
              <a:rPr lang="hu-HU" i="1" dirty="0"/>
              <a:t>Visegrád</a:t>
            </a:r>
          </a:p>
          <a:p>
            <a:endParaRPr lang="hu-HU" sz="1800" dirty="0"/>
          </a:p>
          <a:p>
            <a:r>
              <a:rPr lang="hu-HU" b="1" dirty="0"/>
              <a:t>Várnevek</a:t>
            </a:r>
            <a:r>
              <a:rPr lang="hu-HU" dirty="0"/>
              <a:t> </a:t>
            </a:r>
          </a:p>
          <a:p>
            <a:pPr lvl="1"/>
            <a:r>
              <a:rPr lang="hu-HU" i="1" dirty="0"/>
              <a:t>Veszprém </a:t>
            </a:r>
            <a:r>
              <a:rPr lang="hu-HU" dirty="0"/>
              <a:t>(&lt; személynév)</a:t>
            </a:r>
            <a:endParaRPr lang="hu-HU" i="1" dirty="0"/>
          </a:p>
          <a:p>
            <a:pPr lvl="1"/>
            <a:r>
              <a:rPr lang="hu-HU" i="1" dirty="0"/>
              <a:t>Fehérvár, Úrhida</a:t>
            </a:r>
          </a:p>
          <a:p>
            <a:pPr lvl="1"/>
            <a:r>
              <a:rPr lang="hu-HU" i="1" dirty="0" err="1"/>
              <a:t>Kolon</a:t>
            </a:r>
            <a:endParaRPr lang="hu-HU" i="1" dirty="0"/>
          </a:p>
          <a:p>
            <a:endParaRPr lang="hu-HU" sz="1800" dirty="0"/>
          </a:p>
          <a:p>
            <a:r>
              <a:rPr lang="hu-HU" b="1" dirty="0"/>
              <a:t>Településnevek</a:t>
            </a:r>
          </a:p>
          <a:p>
            <a:pPr lvl="1"/>
            <a:r>
              <a:rPr lang="hu-HU" i="1" dirty="0"/>
              <a:t>Kér</a:t>
            </a:r>
            <a:r>
              <a:rPr lang="hu-HU" dirty="0"/>
              <a:t> (&lt; törzsnév)</a:t>
            </a:r>
          </a:p>
          <a:p>
            <a:pPr lvl="1"/>
            <a:r>
              <a:rPr lang="hu-HU" i="1" dirty="0"/>
              <a:t>Ősi, Füle, </a:t>
            </a:r>
            <a:r>
              <a:rPr lang="hu-HU" i="1" dirty="0" err="1"/>
              <a:t>Börgön</a:t>
            </a:r>
            <a:r>
              <a:rPr lang="hu-HU" i="1" dirty="0"/>
              <a:t>, Sóly </a:t>
            </a:r>
            <a:r>
              <a:rPr lang="hu-HU" dirty="0"/>
              <a:t>(&lt; személynév)</a:t>
            </a:r>
          </a:p>
          <a:p>
            <a:pPr lvl="1"/>
            <a:endParaRPr lang="hu-HU" dirty="0"/>
          </a:p>
          <a:p>
            <a:pPr lvl="1"/>
            <a:r>
              <a:rPr lang="hu-HU" i="1" dirty="0"/>
              <a:t>Marcalfő</a:t>
            </a:r>
          </a:p>
          <a:p>
            <a:pPr lvl="1"/>
            <a:r>
              <a:rPr lang="hu-HU" i="1" dirty="0"/>
              <a:t>Apor-ügy</a:t>
            </a:r>
          </a:p>
          <a:p>
            <a:pPr lvl="2"/>
            <a:r>
              <a:rPr lang="hu-HU" dirty="0"/>
              <a:t>(</a:t>
            </a:r>
            <a:r>
              <a:rPr lang="hu-HU" cap="small" dirty="0" err="1"/>
              <a:t>Pelczéder</a:t>
            </a:r>
            <a:r>
              <a:rPr lang="hu-HU" dirty="0"/>
              <a:t> 2017)</a:t>
            </a:r>
          </a:p>
          <a:p>
            <a:pPr lvl="1"/>
            <a:endParaRPr lang="hu-HU" i="1" dirty="0"/>
          </a:p>
          <a:p>
            <a:pPr lvl="1"/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1C4F8281-6701-7DF9-9584-AE7FC089A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80728"/>
            <a:ext cx="1585813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15234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87624" y="2702530"/>
            <a:ext cx="405752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400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Köszönöm</a:t>
            </a:r>
          </a:p>
          <a:p>
            <a:r>
              <a:rPr lang="hu-HU" sz="4400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       a figyelmet!</a:t>
            </a:r>
            <a:endParaRPr lang="hu-HU" sz="2800" dirty="0">
              <a:solidFill>
                <a:schemeClr val="bg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1604</TotalTime>
  <Words>525</Words>
  <Application>Microsoft Office PowerPoint</Application>
  <PresentationFormat>Diavetítés a képernyőre (4:3 oldalarány)</PresentationFormat>
  <Paragraphs>145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0" baseType="lpstr">
      <vt:lpstr>Arial</vt:lpstr>
      <vt:lpstr>Calibri</vt:lpstr>
      <vt:lpstr>Georgia</vt:lpstr>
      <vt:lpstr>Wingdings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User</dc:creator>
  <cp:lastModifiedBy>Rita Póczos</cp:lastModifiedBy>
  <cp:revision>16</cp:revision>
  <dcterms:created xsi:type="dcterms:W3CDTF">2022-04-21T17:56:47Z</dcterms:created>
  <dcterms:modified xsi:type="dcterms:W3CDTF">2026-08-24T15:09:14Z</dcterms:modified>
</cp:coreProperties>
</file>